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DM Sans Medium"/>
      <p:regular r:id="rId15"/>
      <p:bold r:id="rId16"/>
      <p:italic r:id="rId17"/>
      <p:boldItalic r:id="rId18"/>
    </p:embeddedFont>
    <p:embeddedFont>
      <p:font typeface="Inter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-bold.fntdata"/><Relationship Id="rId11" Type="http://schemas.openxmlformats.org/officeDocument/2006/relationships/slide" Target="slides/slide7.xml"/><Relationship Id="rId22" Type="http://schemas.openxmlformats.org/officeDocument/2006/relationships/font" Target="fonts/Inter-boldItalic.fntdata"/><Relationship Id="rId10" Type="http://schemas.openxmlformats.org/officeDocument/2006/relationships/slide" Target="slides/slide6.xml"/><Relationship Id="rId21" Type="http://schemas.openxmlformats.org/officeDocument/2006/relationships/font" Target="fonts/Inter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DMSansMedium-regular.fntdata"/><Relationship Id="rId14" Type="http://schemas.openxmlformats.org/officeDocument/2006/relationships/slide" Target="slides/slide10.xml"/><Relationship Id="rId17" Type="http://schemas.openxmlformats.org/officeDocument/2006/relationships/font" Target="fonts/DMSansMedium-italic.fntdata"/><Relationship Id="rId16" Type="http://schemas.openxmlformats.org/officeDocument/2006/relationships/font" Target="fonts/DMSansMedium-bold.fntdata"/><Relationship Id="rId5" Type="http://schemas.openxmlformats.org/officeDocument/2006/relationships/slide" Target="slides/slide1.xml"/><Relationship Id="rId19" Type="http://schemas.openxmlformats.org/officeDocument/2006/relationships/font" Target="fonts/Inter-regular.fntdata"/><Relationship Id="rId6" Type="http://schemas.openxmlformats.org/officeDocument/2006/relationships/slide" Target="slides/slide2.xml"/><Relationship Id="rId18" Type="http://schemas.openxmlformats.org/officeDocument/2006/relationships/font" Target="fonts/DMSansMedium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11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Relationship Id="rId7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4450"/>
              <a:buFont typeface="DM Sans Medium"/>
              <a:buNone/>
            </a:pPr>
            <a:r>
              <a:rPr b="0" i="0" lang="en-US" sz="44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Hệ thống Điện Lười – IoT Home Automation</a:t>
            </a:r>
            <a:endParaRPr b="0" i="0" sz="4450" u="none" cap="none" strike="noStrike"/>
          </a:p>
        </p:txBody>
      </p:sp>
      <p:sp>
        <p:nvSpPr>
          <p:cNvPr id="58" name="Google Shape;58;p13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Giải pháp nhà thông minh hiệu quả, chi phí thấp cho mọi gia đình.</a:t>
            </a:r>
            <a:endParaRPr b="0" i="0" sz="1750" u="none" cap="none" strike="noStrike"/>
          </a:p>
        </p:txBody>
      </p:sp>
      <p:sp>
        <p:nvSpPr>
          <p:cNvPr id="59" name="Google Shape;59;p13"/>
          <p:cNvSpPr txBox="1"/>
          <p:nvPr/>
        </p:nvSpPr>
        <p:spPr>
          <a:xfrm>
            <a:off x="881025" y="5630575"/>
            <a:ext cx="5658600" cy="22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Inter"/>
                <a:ea typeface="Inter"/>
                <a:cs typeface="Inter"/>
                <a:sym typeface="Inter"/>
              </a:rPr>
              <a:t>Nguyễn Vũ Dũng</a:t>
            </a:r>
            <a:endParaRPr b="1" sz="16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Inter"/>
                <a:ea typeface="Inter"/>
                <a:cs typeface="Inter"/>
                <a:sym typeface="Inter"/>
              </a:rPr>
              <a:t>Nguyễn Đức Bình</a:t>
            </a:r>
            <a:endParaRPr b="1" sz="16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Inter"/>
                <a:ea typeface="Inter"/>
                <a:cs typeface="Inter"/>
                <a:sym typeface="Inter"/>
              </a:rPr>
              <a:t>Trần Văn Khôi</a:t>
            </a:r>
            <a:endParaRPr b="1" sz="16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Inter"/>
                <a:ea typeface="Inter"/>
                <a:cs typeface="Inter"/>
                <a:sym typeface="Inter"/>
              </a:rPr>
              <a:t>Phạm Quang Huy</a:t>
            </a:r>
            <a:endParaRPr b="1" sz="16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2" name="Google Shape;23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2"/>
          <p:cNvSpPr/>
          <p:nvPr/>
        </p:nvSpPr>
        <p:spPr>
          <a:xfrm>
            <a:off x="793790" y="3031808"/>
            <a:ext cx="4536519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550"/>
              <a:buFont typeface="DM Sans Medium"/>
              <a:buNone/>
            </a:pPr>
            <a:r>
              <a:rPr b="0" i="0" lang="en-US" sz="35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Cảm ơn!</a:t>
            </a:r>
            <a:endParaRPr b="0" i="0" sz="3550" u="none" cap="none" strike="noStrike"/>
          </a:p>
        </p:txBody>
      </p:sp>
      <p:sp>
        <p:nvSpPr>
          <p:cNvPr id="234" name="Google Shape;234;p22"/>
          <p:cNvSpPr/>
          <p:nvPr/>
        </p:nvSpPr>
        <p:spPr>
          <a:xfrm>
            <a:off x="793790" y="3853934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Hệ thống Điện Lười mang đến sự tiện nghi và hiệu quả cho ngôi nhà của bạn.</a:t>
            </a:r>
            <a:endParaRPr b="0" i="0" sz="1750" u="none" cap="none" strike="noStrike"/>
          </a:p>
        </p:txBody>
      </p:sp>
      <p:sp>
        <p:nvSpPr>
          <p:cNvPr id="235" name="Google Shape;235;p22"/>
          <p:cNvSpPr/>
          <p:nvPr/>
        </p:nvSpPr>
        <p:spPr>
          <a:xfrm>
            <a:off x="793790" y="4834890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t/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793790" y="2557582"/>
            <a:ext cx="4536519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550"/>
              <a:buFont typeface="DM Sans Medium"/>
              <a:buNone/>
            </a:pPr>
            <a:r>
              <a:rPr b="0" i="0" lang="en-US" sz="35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Tổng quan Dự án</a:t>
            </a:r>
            <a:endParaRPr b="0" i="0" sz="3550" u="none" cap="none" strike="noStrike"/>
          </a:p>
        </p:txBody>
      </p:sp>
      <p:sp>
        <p:nvSpPr>
          <p:cNvPr id="66" name="Google Shape;66;p14"/>
          <p:cNvSpPr/>
          <p:nvPr/>
        </p:nvSpPr>
        <p:spPr>
          <a:xfrm>
            <a:off x="793790" y="3578185"/>
            <a:ext cx="4196358" cy="2093714"/>
          </a:xfrm>
          <a:prstGeom prst="roundRect">
            <a:avLst>
              <a:gd fmla="val 1625" name="adj"/>
            </a:avLst>
          </a:prstGeom>
          <a:solidFill>
            <a:srgbClr val="F9F8F5"/>
          </a:solidFill>
          <a:ln cap="flat" cmpd="sng" w="30475">
            <a:solidFill>
              <a:srgbClr val="D3D1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793790" y="3578185"/>
            <a:ext cx="121920" cy="2093714"/>
          </a:xfrm>
          <a:prstGeom prst="roundRect">
            <a:avLst>
              <a:gd fmla="val 27907" name="adj"/>
            </a:avLst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1173004" y="383547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 Medium"/>
              <a:buNone/>
            </a:pPr>
            <a:r>
              <a:rPr b="0" i="0" lang="en-US" sz="220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Tên Dự án</a:t>
            </a:r>
            <a:endParaRPr b="0" i="0" sz="2200" u="none" cap="none" strike="noStrike"/>
          </a:p>
        </p:txBody>
      </p:sp>
      <p:sp>
        <p:nvSpPr>
          <p:cNvPr id="69" name="Google Shape;69;p14"/>
          <p:cNvSpPr/>
          <p:nvPr/>
        </p:nvSpPr>
        <p:spPr>
          <a:xfrm>
            <a:off x="1173004" y="4325898"/>
            <a:ext cx="355985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Hệ thống điện lười (Lazy Electricity System)</a:t>
            </a:r>
            <a:endParaRPr b="0" i="0" sz="1750" u="none" cap="none" strike="noStrike"/>
          </a:p>
        </p:txBody>
      </p:sp>
      <p:sp>
        <p:nvSpPr>
          <p:cNvPr id="70" name="Google Shape;70;p14"/>
          <p:cNvSpPr/>
          <p:nvPr/>
        </p:nvSpPr>
        <p:spPr>
          <a:xfrm>
            <a:off x="5216962" y="3578185"/>
            <a:ext cx="4196358" cy="2093714"/>
          </a:xfrm>
          <a:prstGeom prst="roundRect">
            <a:avLst>
              <a:gd fmla="val 1625" name="adj"/>
            </a:avLst>
          </a:prstGeom>
          <a:solidFill>
            <a:srgbClr val="F9F8F5"/>
          </a:solidFill>
          <a:ln cap="flat" cmpd="sng" w="30475">
            <a:solidFill>
              <a:srgbClr val="D3D1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/>
          <p:nvPr/>
        </p:nvSpPr>
        <p:spPr>
          <a:xfrm>
            <a:off x="5216962" y="3578185"/>
            <a:ext cx="121920" cy="2093714"/>
          </a:xfrm>
          <a:prstGeom prst="roundRect">
            <a:avLst>
              <a:gd fmla="val 27907" name="adj"/>
            </a:avLst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5596176" y="383547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 Medium"/>
              <a:buNone/>
            </a:pPr>
            <a:r>
              <a:rPr b="0" i="0" lang="en-US" sz="220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Mục tiêu Người dùng</a:t>
            </a:r>
            <a:endParaRPr b="0" i="0" sz="2200" u="none" cap="none" strike="noStrike"/>
          </a:p>
        </p:txBody>
      </p:sp>
      <p:sp>
        <p:nvSpPr>
          <p:cNvPr id="73" name="Google Shape;73;p14"/>
          <p:cNvSpPr/>
          <p:nvPr/>
        </p:nvSpPr>
        <p:spPr>
          <a:xfrm>
            <a:off x="5596176" y="4325898"/>
            <a:ext cx="355985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Chủ nhà muốn bật/tắt 2 thiết bị (đèn, quạt) từ điện thoại và tự động theo lịch/sự kiện.</a:t>
            </a:r>
            <a:endParaRPr b="0" i="0" sz="1750" u="none" cap="none" strike="noStrike"/>
          </a:p>
        </p:txBody>
      </p:sp>
      <p:sp>
        <p:nvSpPr>
          <p:cNvPr id="74" name="Google Shape;74;p14"/>
          <p:cNvSpPr/>
          <p:nvPr/>
        </p:nvSpPr>
        <p:spPr>
          <a:xfrm>
            <a:off x="9640133" y="3578185"/>
            <a:ext cx="4196358" cy="2093714"/>
          </a:xfrm>
          <a:prstGeom prst="roundRect">
            <a:avLst>
              <a:gd fmla="val 1625" name="adj"/>
            </a:avLst>
          </a:prstGeom>
          <a:solidFill>
            <a:srgbClr val="F9F8F5"/>
          </a:solidFill>
          <a:ln cap="flat" cmpd="sng" w="30475">
            <a:solidFill>
              <a:srgbClr val="D3D1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9640133" y="3578185"/>
            <a:ext cx="121920" cy="2093714"/>
          </a:xfrm>
          <a:prstGeom prst="roundRect">
            <a:avLst>
              <a:gd fmla="val 27907" name="adj"/>
            </a:avLst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10019348" y="383547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 Medium"/>
              <a:buNone/>
            </a:pPr>
            <a:r>
              <a:rPr b="0" i="0" lang="en-US" sz="220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Nhân sự</a:t>
            </a:r>
            <a:endParaRPr b="0" i="0" sz="2200" u="none" cap="none" strike="noStrike"/>
          </a:p>
        </p:txBody>
      </p:sp>
      <p:sp>
        <p:nvSpPr>
          <p:cNvPr id="77" name="Google Shape;77;p14"/>
          <p:cNvSpPr/>
          <p:nvPr/>
        </p:nvSpPr>
        <p:spPr>
          <a:xfrm>
            <a:off x="10019348" y="4325898"/>
            <a:ext cx="355985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1 PM, 1–2 Dev IoT, 1 Tester (giai đoạn lab/demo).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3" name="Google Shape;8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/>
          <p:nvPr/>
        </p:nvSpPr>
        <p:spPr>
          <a:xfrm>
            <a:off x="793790" y="1308973"/>
            <a:ext cx="4536519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550"/>
              <a:buFont typeface="DM Sans Medium"/>
              <a:buNone/>
            </a:pPr>
            <a:r>
              <a:rPr b="0" i="0" lang="en-US" sz="35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Mục tiêu Chính</a:t>
            </a:r>
            <a:endParaRPr b="0" i="0" sz="3550" u="none" cap="none" strike="noStrike"/>
          </a:p>
        </p:txBody>
      </p:sp>
      <p:sp>
        <p:nvSpPr>
          <p:cNvPr id="85" name="Google Shape;85;p15"/>
          <p:cNvSpPr/>
          <p:nvPr/>
        </p:nvSpPr>
        <p:spPr>
          <a:xfrm>
            <a:off x="793790" y="2131100"/>
            <a:ext cx="510302" cy="510302"/>
          </a:xfrm>
          <a:prstGeom prst="roundRect">
            <a:avLst>
              <a:gd fmla="val 6667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/>
          <p:nvPr/>
        </p:nvSpPr>
        <p:spPr>
          <a:xfrm>
            <a:off x="878860" y="2173605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650"/>
              <a:buFont typeface="DM Sans Medium"/>
              <a:buNone/>
            </a:pPr>
            <a:r>
              <a:rPr b="0" i="0" lang="en-US" sz="26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1</a:t>
            </a:r>
            <a:endParaRPr b="0" i="0" sz="2650" u="none" cap="none" strike="noStrike"/>
          </a:p>
        </p:txBody>
      </p:sp>
      <p:sp>
        <p:nvSpPr>
          <p:cNvPr id="87" name="Google Shape;87;p15"/>
          <p:cNvSpPr/>
          <p:nvPr/>
        </p:nvSpPr>
        <p:spPr>
          <a:xfrm>
            <a:off x="1530906" y="220896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 Medium"/>
              <a:buNone/>
            </a:pPr>
            <a:r>
              <a:rPr b="0" i="0" lang="en-US" sz="220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Điều khiển từ xa</a:t>
            </a:r>
            <a:endParaRPr b="0" i="0" sz="2200" u="none" cap="none" strike="noStrike"/>
          </a:p>
        </p:txBody>
      </p:sp>
      <p:sp>
        <p:nvSpPr>
          <p:cNvPr id="88" name="Google Shape;88;p15"/>
          <p:cNvSpPr/>
          <p:nvPr/>
        </p:nvSpPr>
        <p:spPr>
          <a:xfrm>
            <a:off x="1530906" y="2699385"/>
            <a:ext cx="681930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Điều khiển 2 thiết bị qua dashboard (web/mobile) một cách dễ dàng.</a:t>
            </a:r>
            <a:endParaRPr b="0" i="0" sz="1750" u="none" cap="none" strike="noStrike"/>
          </a:p>
        </p:txBody>
      </p:sp>
      <p:sp>
        <p:nvSpPr>
          <p:cNvPr id="89" name="Google Shape;89;p15"/>
          <p:cNvSpPr/>
          <p:nvPr/>
        </p:nvSpPr>
        <p:spPr>
          <a:xfrm>
            <a:off x="793790" y="3878818"/>
            <a:ext cx="510302" cy="510302"/>
          </a:xfrm>
          <a:prstGeom prst="roundRect">
            <a:avLst>
              <a:gd fmla="val 6667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878860" y="3921323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650"/>
              <a:buFont typeface="DM Sans Medium"/>
              <a:buNone/>
            </a:pPr>
            <a:r>
              <a:rPr b="0" i="0" lang="en-US" sz="26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2</a:t>
            </a:r>
            <a:endParaRPr b="0" i="0" sz="2650" u="none" cap="none" strike="noStrike"/>
          </a:p>
        </p:txBody>
      </p:sp>
      <p:sp>
        <p:nvSpPr>
          <p:cNvPr id="91" name="Google Shape;91;p15"/>
          <p:cNvSpPr/>
          <p:nvPr/>
        </p:nvSpPr>
        <p:spPr>
          <a:xfrm>
            <a:off x="1530906" y="3956685"/>
            <a:ext cx="326457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 Medium"/>
              <a:buNone/>
            </a:pPr>
            <a:r>
              <a:rPr b="0" i="0" lang="en-US" sz="220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Tự động hóa thông minh</a:t>
            </a:r>
            <a:endParaRPr b="0" i="0" sz="2200" u="none" cap="none" strike="noStrike"/>
          </a:p>
        </p:txBody>
      </p:sp>
      <p:sp>
        <p:nvSpPr>
          <p:cNvPr id="92" name="Google Shape;92;p15"/>
          <p:cNvSpPr/>
          <p:nvPr/>
        </p:nvSpPr>
        <p:spPr>
          <a:xfrm>
            <a:off x="1530906" y="4447103"/>
            <a:ext cx="681930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Tự động hóa theo lịch, tình trạng Wi-Fi của chủ nhà, hoặc nút vật lý (tùy chọn).</a:t>
            </a:r>
            <a:endParaRPr b="0" i="0" sz="1750" u="none" cap="none" strike="noStrike"/>
          </a:p>
        </p:txBody>
      </p:sp>
      <p:sp>
        <p:nvSpPr>
          <p:cNvPr id="93" name="Google Shape;93;p15"/>
          <p:cNvSpPr/>
          <p:nvPr/>
        </p:nvSpPr>
        <p:spPr>
          <a:xfrm>
            <a:off x="793790" y="5626537"/>
            <a:ext cx="510302" cy="510302"/>
          </a:xfrm>
          <a:prstGeom prst="roundRect">
            <a:avLst>
              <a:gd fmla="val 6667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878860" y="5669042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650"/>
              <a:buFont typeface="DM Sans Medium"/>
              <a:buNone/>
            </a:pPr>
            <a:r>
              <a:rPr b="0" i="0" lang="en-US" sz="26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3</a:t>
            </a:r>
            <a:endParaRPr b="0" i="0" sz="2650" u="none" cap="none" strike="noStrike"/>
          </a:p>
        </p:txBody>
      </p:sp>
      <p:sp>
        <p:nvSpPr>
          <p:cNvPr id="95" name="Google Shape;95;p15"/>
          <p:cNvSpPr/>
          <p:nvPr/>
        </p:nvSpPr>
        <p:spPr>
          <a:xfrm>
            <a:off x="1530906" y="5704403"/>
            <a:ext cx="3352800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 Medium"/>
              <a:buNone/>
            </a:pPr>
            <a:r>
              <a:rPr b="0" i="0" lang="en-US" sz="220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Dễ lắp đặt &amp; Chi phí thấp</a:t>
            </a:r>
            <a:endParaRPr b="0" i="0" sz="2200" u="none" cap="none" strike="noStrike"/>
          </a:p>
        </p:txBody>
      </p:sp>
      <p:sp>
        <p:nvSpPr>
          <p:cNvPr id="96" name="Google Shape;96;p15"/>
          <p:cNvSpPr/>
          <p:nvPr/>
        </p:nvSpPr>
        <p:spPr>
          <a:xfrm>
            <a:off x="1530906" y="6194822"/>
            <a:ext cx="681930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Phù hợp cho demo/lab hoặc triển khai trong một phòng với chi phí tối ưu.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2" name="Google Shape;10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/>
          <p:nvPr/>
        </p:nvSpPr>
        <p:spPr>
          <a:xfrm>
            <a:off x="793790" y="1693664"/>
            <a:ext cx="4536519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550"/>
              <a:buFont typeface="DM Sans Medium"/>
              <a:buNone/>
            </a:pPr>
            <a:r>
              <a:rPr b="0" i="0" lang="en-US" sz="35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Phạm vi Dự án</a:t>
            </a:r>
            <a:endParaRPr b="0" i="0" sz="3550" u="none" cap="none" strike="noStrike"/>
          </a:p>
        </p:txBody>
      </p:sp>
      <p:sp>
        <p:nvSpPr>
          <p:cNvPr id="104" name="Google Shape;104;p16"/>
          <p:cNvSpPr/>
          <p:nvPr/>
        </p:nvSpPr>
        <p:spPr>
          <a:xfrm>
            <a:off x="793790" y="2742605"/>
            <a:ext cx="3402330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650"/>
              <a:buFont typeface="DM Sans Medium"/>
              <a:buNone/>
            </a:pPr>
            <a:r>
              <a:rPr b="0" i="0" lang="en-US" sz="26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Trong phạm vi</a:t>
            </a:r>
            <a:endParaRPr b="0" i="0" sz="2650" u="none" cap="none" strike="noStrike"/>
          </a:p>
        </p:txBody>
      </p:sp>
      <p:sp>
        <p:nvSpPr>
          <p:cNvPr id="105" name="Google Shape;105;p16"/>
          <p:cNvSpPr/>
          <p:nvPr/>
        </p:nvSpPr>
        <p:spPr>
          <a:xfrm>
            <a:off x="793790" y="3394710"/>
            <a:ext cx="35015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1 ESP</a:t>
            </a: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8266</a:t>
            </a: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, 1 relay 2 kênh, dây nối, nguồn ổn định.</a:t>
            </a:r>
            <a:endParaRPr b="0" i="0" sz="1750" u="none" cap="none" strike="noStrike"/>
          </a:p>
        </p:txBody>
      </p:sp>
      <p:sp>
        <p:nvSpPr>
          <p:cNvPr id="106" name="Google Shape;106;p16"/>
          <p:cNvSpPr/>
          <p:nvPr/>
        </p:nvSpPr>
        <p:spPr>
          <a:xfrm>
            <a:off x="793790" y="4199811"/>
            <a:ext cx="350150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ESPHome trên ESP</a:t>
            </a: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8266</a:t>
            </a: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, MQTT (Mosquitto) + Home Assistant trên Raspberry Pi.</a:t>
            </a:r>
            <a:endParaRPr b="0" i="0" sz="1750" u="none" cap="none" strike="noStrike"/>
          </a:p>
        </p:txBody>
      </p:sp>
      <p:sp>
        <p:nvSpPr>
          <p:cNvPr id="107" name="Google Shape;107;p16"/>
          <p:cNvSpPr/>
          <p:nvPr/>
        </p:nvSpPr>
        <p:spPr>
          <a:xfrm>
            <a:off x="793790" y="5367814"/>
            <a:ext cx="350150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Dashboard điều khiển 2 thiết bị, trạng thái real-time, lịch cơ bản.</a:t>
            </a:r>
            <a:endParaRPr b="0" i="0" sz="1750" u="none" cap="none" strike="noStrike"/>
          </a:p>
        </p:txBody>
      </p:sp>
      <p:sp>
        <p:nvSpPr>
          <p:cNvPr id="108" name="Google Shape;108;p16"/>
          <p:cNvSpPr/>
          <p:nvPr/>
        </p:nvSpPr>
        <p:spPr>
          <a:xfrm>
            <a:off x="4856321" y="2742605"/>
            <a:ext cx="3402330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650"/>
              <a:buFont typeface="DM Sans Medium"/>
              <a:buNone/>
            </a:pPr>
            <a:r>
              <a:rPr b="0" i="0" lang="en-US" sz="26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Ngoài phạm vi</a:t>
            </a:r>
            <a:endParaRPr b="0" i="0" sz="2650" u="none" cap="none" strike="noStrike"/>
          </a:p>
        </p:txBody>
      </p:sp>
      <p:sp>
        <p:nvSpPr>
          <p:cNvPr id="109" name="Google Shape;109;p16"/>
          <p:cNvSpPr/>
          <p:nvPr/>
        </p:nvSpPr>
        <p:spPr>
          <a:xfrm>
            <a:off x="4856321" y="3394710"/>
            <a:ext cx="35015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Tích hợp trợ lý giọng nói (Alexa/Google).</a:t>
            </a:r>
            <a:endParaRPr b="0" i="0" sz="1750" u="none" cap="none" strike="noStrike"/>
          </a:p>
        </p:txBody>
      </p:sp>
      <p:sp>
        <p:nvSpPr>
          <p:cNvPr id="110" name="Google Shape;110;p16"/>
          <p:cNvSpPr/>
          <p:nvPr/>
        </p:nvSpPr>
        <p:spPr>
          <a:xfrm>
            <a:off x="4856321" y="4199811"/>
            <a:ext cx="35015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Điều khiển hơn 2 thiết bị (sẽ thuộc phase mở rộng).</a:t>
            </a:r>
            <a:endParaRPr b="0" i="0" sz="1750" u="none" cap="none" strike="noStrike"/>
          </a:p>
        </p:txBody>
      </p:sp>
      <p:sp>
        <p:nvSpPr>
          <p:cNvPr id="111" name="Google Shape;111;p16"/>
          <p:cNvSpPr/>
          <p:nvPr/>
        </p:nvSpPr>
        <p:spPr>
          <a:xfrm>
            <a:off x="4856321" y="5004911"/>
            <a:ext cx="35015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Cảm biến nâng cao (PIR, DHT, ánh sáng…).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/>
          <p:nvPr/>
        </p:nvSpPr>
        <p:spPr>
          <a:xfrm>
            <a:off x="793790" y="2070854"/>
            <a:ext cx="4536519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550"/>
              <a:buFont typeface="DM Sans Medium"/>
              <a:buNone/>
            </a:pPr>
            <a:r>
              <a:rPr b="0" i="0" lang="en-US" sz="35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Yêu cầu Kỹ thuật</a:t>
            </a:r>
            <a:endParaRPr b="0" i="0" sz="3550" u="none" cap="none" strike="noStrike"/>
          </a:p>
        </p:txBody>
      </p:sp>
      <p:sp>
        <p:nvSpPr>
          <p:cNvPr id="118" name="Google Shape;118;p17"/>
          <p:cNvSpPr/>
          <p:nvPr/>
        </p:nvSpPr>
        <p:spPr>
          <a:xfrm>
            <a:off x="793790" y="3119795"/>
            <a:ext cx="3402330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650"/>
              <a:buFont typeface="DM Sans Medium"/>
              <a:buNone/>
            </a:pPr>
            <a:r>
              <a:rPr b="0" i="0" lang="en-US" sz="26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Phần cứng</a:t>
            </a:r>
            <a:endParaRPr b="0" i="0" sz="2650" u="none" cap="none" strike="noStrike"/>
          </a:p>
        </p:txBody>
      </p:sp>
      <p:sp>
        <p:nvSpPr>
          <p:cNvPr id="119" name="Google Shape;119;p17"/>
          <p:cNvSpPr/>
          <p:nvPr/>
        </p:nvSpPr>
        <p:spPr>
          <a:xfrm>
            <a:off x="793790" y="3771900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01 ESP</a:t>
            </a: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8266</a:t>
            </a: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(DevKitC hoặc tương đương).</a:t>
            </a:r>
            <a:endParaRPr b="0" i="0" sz="1750" u="none" cap="none" strike="noStrike"/>
          </a:p>
        </p:txBody>
      </p:sp>
      <p:sp>
        <p:nvSpPr>
          <p:cNvPr id="120" name="Google Shape;120;p17"/>
          <p:cNvSpPr/>
          <p:nvPr/>
        </p:nvSpPr>
        <p:spPr>
          <a:xfrm>
            <a:off x="793790" y="4214098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01 Relay 2 kênh (5V/3.3V).</a:t>
            </a:r>
            <a:endParaRPr b="0" i="0" sz="1750" u="none" cap="none" strike="noStrike"/>
          </a:p>
        </p:txBody>
      </p:sp>
      <p:sp>
        <p:nvSpPr>
          <p:cNvPr id="121" name="Google Shape;121;p17"/>
          <p:cNvSpPr/>
          <p:nvPr/>
        </p:nvSpPr>
        <p:spPr>
          <a:xfrm>
            <a:off x="793790" y="4656296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Nguồn: 5V/2A (nếu relay 5V) + buck 3.3V cho ESP</a:t>
            </a: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8266</a:t>
            </a: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b="0" i="0" sz="1750" u="none" cap="none" strike="noStrike"/>
          </a:p>
        </p:txBody>
      </p:sp>
      <p:sp>
        <p:nvSpPr>
          <p:cNvPr id="122" name="Google Shape;122;p17"/>
          <p:cNvSpPr/>
          <p:nvPr/>
        </p:nvSpPr>
        <p:spPr>
          <a:xfrm>
            <a:off x="793790" y="5098494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Dây điện, domino/cầu đấu, hộp cách điện.</a:t>
            </a:r>
            <a:endParaRPr b="0" i="0" sz="1750" u="none" cap="none" strike="noStrike"/>
          </a:p>
        </p:txBody>
      </p:sp>
      <p:sp>
        <p:nvSpPr>
          <p:cNvPr id="123" name="Google Shape;123;p17"/>
          <p:cNvSpPr/>
          <p:nvPr/>
        </p:nvSpPr>
        <p:spPr>
          <a:xfrm>
            <a:off x="7599521" y="3119795"/>
            <a:ext cx="3402330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650"/>
              <a:buFont typeface="DM Sans Medium"/>
              <a:buNone/>
            </a:pPr>
            <a:r>
              <a:rPr b="0" i="0" lang="en-US" sz="26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Phần mềm</a:t>
            </a:r>
            <a:endParaRPr b="0" i="0" sz="2650" u="none" cap="none" strike="noStrike"/>
          </a:p>
        </p:txBody>
      </p:sp>
      <p:sp>
        <p:nvSpPr>
          <p:cNvPr id="124" name="Google Shape;124;p17"/>
          <p:cNvSpPr/>
          <p:nvPr/>
        </p:nvSpPr>
        <p:spPr>
          <a:xfrm>
            <a:off x="7599521" y="3771900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ESPHome (firmware ESP</a:t>
            </a: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8266</a:t>
            </a: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).</a:t>
            </a:r>
            <a:endParaRPr b="0" i="0" sz="1750" u="none" cap="none" strike="noStrike"/>
          </a:p>
        </p:txBody>
      </p:sp>
      <p:sp>
        <p:nvSpPr>
          <p:cNvPr id="125" name="Google Shape;125;p17"/>
          <p:cNvSpPr/>
          <p:nvPr/>
        </p:nvSpPr>
        <p:spPr>
          <a:xfrm>
            <a:off x="7599521" y="4214098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Mosquitto MQTT trên Raspberry Pi.</a:t>
            </a:r>
            <a:endParaRPr b="0" i="0" sz="1750" u="none" cap="none" strike="noStrike"/>
          </a:p>
        </p:txBody>
      </p:sp>
      <p:sp>
        <p:nvSpPr>
          <p:cNvPr id="126" name="Google Shape;126;p17"/>
          <p:cNvSpPr/>
          <p:nvPr/>
        </p:nvSpPr>
        <p:spPr>
          <a:xfrm>
            <a:off x="7599521" y="4656296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Home Assistant cho dashboard, automation.</a:t>
            </a:r>
            <a:endParaRPr b="0" i="0" sz="1750" u="none" cap="none" strike="noStrike"/>
          </a:p>
        </p:txBody>
      </p:sp>
      <p:sp>
        <p:nvSpPr>
          <p:cNvPr id="127" name="Google Shape;127;p17"/>
          <p:cNvSpPr/>
          <p:nvPr/>
        </p:nvSpPr>
        <p:spPr>
          <a:xfrm>
            <a:off x="793790" y="5795843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Kiến trúc:</a:t>
            </a: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ESP</a:t>
            </a: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8266</a:t>
            </a: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0" i="0" lang="en-US" sz="17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↔</a:t>
            </a: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Wi-Fi </a:t>
            </a:r>
            <a:r>
              <a:rPr b="0" i="0" lang="en-US" sz="17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↔</a:t>
            </a: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MQTT (Raspberry Pi) </a:t>
            </a:r>
            <a:r>
              <a:rPr b="0" i="0" lang="en-US" sz="17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↔</a:t>
            </a: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Home Assistant </a:t>
            </a:r>
            <a:r>
              <a:rPr b="0" i="0" lang="en-US" sz="17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↔</a:t>
            </a: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Người dùng.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/>
          <p:nvPr/>
        </p:nvSpPr>
        <p:spPr>
          <a:xfrm>
            <a:off x="793790" y="801410"/>
            <a:ext cx="5678210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550"/>
              <a:buFont typeface="DM Sans Medium"/>
              <a:buNone/>
            </a:pPr>
            <a:r>
              <a:rPr b="0" i="0" lang="en-US" sz="35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Sơ đồ Lắp mạch &amp; An toàn</a:t>
            </a:r>
            <a:endParaRPr b="0" i="0" sz="3550" u="none" cap="none" strike="noStrike"/>
          </a:p>
        </p:txBody>
      </p:sp>
      <p:sp>
        <p:nvSpPr>
          <p:cNvPr id="134" name="Google Shape;134;p18"/>
          <p:cNvSpPr/>
          <p:nvPr/>
        </p:nvSpPr>
        <p:spPr>
          <a:xfrm>
            <a:off x="793790" y="2162175"/>
            <a:ext cx="6407944" cy="2040493"/>
          </a:xfrm>
          <a:prstGeom prst="roundRect">
            <a:avLst>
              <a:gd fmla="val 7170" name="adj"/>
            </a:avLst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8"/>
          <p:cNvSpPr/>
          <p:nvPr/>
        </p:nvSpPr>
        <p:spPr>
          <a:xfrm>
            <a:off x="793790" y="2131695"/>
            <a:ext cx="6407944" cy="121920"/>
          </a:xfrm>
          <a:prstGeom prst="roundRect">
            <a:avLst>
              <a:gd fmla="val 27907" name="adj"/>
            </a:avLst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8"/>
          <p:cNvSpPr/>
          <p:nvPr/>
        </p:nvSpPr>
        <p:spPr>
          <a:xfrm>
            <a:off x="3657540" y="1822013"/>
            <a:ext cx="680442" cy="680442"/>
          </a:xfrm>
          <a:prstGeom prst="roundRect">
            <a:avLst>
              <a:gd fmla="val 134383" name="adj"/>
            </a:avLst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8"/>
          <p:cNvSpPr/>
          <p:nvPr/>
        </p:nvSpPr>
        <p:spPr>
          <a:xfrm>
            <a:off x="3861614" y="1992154"/>
            <a:ext cx="272177" cy="340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DM Sans Medium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1</a:t>
            </a:r>
            <a:endParaRPr b="0" i="0" sz="2100" u="none" cap="none" strike="noStrike"/>
          </a:p>
        </p:txBody>
      </p:sp>
      <p:sp>
        <p:nvSpPr>
          <p:cNvPr id="138" name="Google Shape;138;p18"/>
          <p:cNvSpPr/>
          <p:nvPr/>
        </p:nvSpPr>
        <p:spPr>
          <a:xfrm>
            <a:off x="1051084" y="272915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 Medium"/>
              <a:buNone/>
            </a:pPr>
            <a:r>
              <a:rPr b="0" i="0" lang="en-US" sz="220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Kết nối GPIO</a:t>
            </a:r>
            <a:endParaRPr b="0" i="0" sz="2200" u="none" cap="none" strike="noStrike"/>
          </a:p>
        </p:txBody>
      </p:sp>
      <p:sp>
        <p:nvSpPr>
          <p:cNvPr id="139" name="Google Shape;139;p18"/>
          <p:cNvSpPr/>
          <p:nvPr/>
        </p:nvSpPr>
        <p:spPr>
          <a:xfrm>
            <a:off x="1051084" y="3219569"/>
            <a:ext cx="5893356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Relay1 (GPIO 16), Relay2 (GPIO 17). GND chung giữa ESP</a:t>
            </a: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8266</a:t>
            </a: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và relay.</a:t>
            </a:r>
            <a:endParaRPr b="0" i="0" sz="1750" u="none" cap="none" strike="noStrike"/>
          </a:p>
        </p:txBody>
      </p:sp>
      <p:sp>
        <p:nvSpPr>
          <p:cNvPr id="140" name="Google Shape;140;p18"/>
          <p:cNvSpPr/>
          <p:nvPr/>
        </p:nvSpPr>
        <p:spPr>
          <a:xfrm>
            <a:off x="7428548" y="2162175"/>
            <a:ext cx="6408063" cy="2040493"/>
          </a:xfrm>
          <a:prstGeom prst="roundRect">
            <a:avLst>
              <a:gd fmla="val 7170" name="adj"/>
            </a:avLst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8"/>
          <p:cNvSpPr/>
          <p:nvPr/>
        </p:nvSpPr>
        <p:spPr>
          <a:xfrm>
            <a:off x="7428548" y="2131695"/>
            <a:ext cx="6408063" cy="121920"/>
          </a:xfrm>
          <a:prstGeom prst="roundRect">
            <a:avLst>
              <a:gd fmla="val 27907" name="adj"/>
            </a:avLst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8"/>
          <p:cNvSpPr/>
          <p:nvPr/>
        </p:nvSpPr>
        <p:spPr>
          <a:xfrm>
            <a:off x="10292298" y="1822013"/>
            <a:ext cx="680442" cy="680442"/>
          </a:xfrm>
          <a:prstGeom prst="roundRect">
            <a:avLst>
              <a:gd fmla="val 134383" name="adj"/>
            </a:avLst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8"/>
          <p:cNvSpPr/>
          <p:nvPr/>
        </p:nvSpPr>
        <p:spPr>
          <a:xfrm>
            <a:off x="10496371" y="1992154"/>
            <a:ext cx="272177" cy="340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DM Sans Medium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2</a:t>
            </a:r>
            <a:endParaRPr b="0" i="0" sz="2100" u="none" cap="none" strike="noStrike"/>
          </a:p>
        </p:txBody>
      </p:sp>
      <p:sp>
        <p:nvSpPr>
          <p:cNvPr id="144" name="Google Shape;144;p18"/>
          <p:cNvSpPr/>
          <p:nvPr/>
        </p:nvSpPr>
        <p:spPr>
          <a:xfrm>
            <a:off x="7685842" y="272915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 Medium"/>
              <a:buNone/>
            </a:pPr>
            <a:r>
              <a:rPr b="0" i="0" lang="en-US" sz="220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Nguồn Relay</a:t>
            </a:r>
            <a:endParaRPr b="0" i="0" sz="2200" u="none" cap="none" strike="noStrike"/>
          </a:p>
        </p:txBody>
      </p:sp>
      <p:sp>
        <p:nvSpPr>
          <p:cNvPr id="145" name="Google Shape;145;p18"/>
          <p:cNvSpPr/>
          <p:nvPr/>
        </p:nvSpPr>
        <p:spPr>
          <a:xfrm>
            <a:off x="7685842" y="3219569"/>
            <a:ext cx="589347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Nguồn relay theo yêu cầu module (thường 5V).</a:t>
            </a:r>
            <a:endParaRPr b="0" i="0" sz="1750" u="none" cap="none" strike="noStrike"/>
          </a:p>
        </p:txBody>
      </p:sp>
      <p:sp>
        <p:nvSpPr>
          <p:cNvPr id="146" name="Google Shape;146;p18"/>
          <p:cNvSpPr/>
          <p:nvPr/>
        </p:nvSpPr>
        <p:spPr>
          <a:xfrm>
            <a:off x="793790" y="4769644"/>
            <a:ext cx="6407944" cy="2040493"/>
          </a:xfrm>
          <a:prstGeom prst="roundRect">
            <a:avLst>
              <a:gd fmla="val 7170" name="adj"/>
            </a:avLst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8"/>
          <p:cNvSpPr/>
          <p:nvPr/>
        </p:nvSpPr>
        <p:spPr>
          <a:xfrm>
            <a:off x="793790" y="4739164"/>
            <a:ext cx="6407944" cy="121920"/>
          </a:xfrm>
          <a:prstGeom prst="roundRect">
            <a:avLst>
              <a:gd fmla="val 27907" name="adj"/>
            </a:avLst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8"/>
          <p:cNvSpPr/>
          <p:nvPr/>
        </p:nvSpPr>
        <p:spPr>
          <a:xfrm>
            <a:off x="3657540" y="4429482"/>
            <a:ext cx="680442" cy="680442"/>
          </a:xfrm>
          <a:prstGeom prst="roundRect">
            <a:avLst>
              <a:gd fmla="val 134383" name="adj"/>
            </a:avLst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3861614" y="4599623"/>
            <a:ext cx="272177" cy="340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DM Sans Medium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3</a:t>
            </a:r>
            <a:endParaRPr b="0" i="0" sz="2100" u="none" cap="none" strike="noStrike"/>
          </a:p>
        </p:txBody>
      </p:sp>
      <p:sp>
        <p:nvSpPr>
          <p:cNvPr id="150" name="Google Shape;150;p18"/>
          <p:cNvSpPr/>
          <p:nvPr/>
        </p:nvSpPr>
        <p:spPr>
          <a:xfrm>
            <a:off x="1051084" y="533661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 Medium"/>
              <a:buNone/>
            </a:pPr>
            <a:r>
              <a:rPr b="0" i="0" lang="en-US" sz="220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Tiếp điện AC</a:t>
            </a:r>
            <a:endParaRPr b="0" i="0" sz="2200" u="none" cap="none" strike="noStrike"/>
          </a:p>
        </p:txBody>
      </p:sp>
      <p:sp>
        <p:nvSpPr>
          <p:cNvPr id="151" name="Google Shape;151;p18"/>
          <p:cNvSpPr/>
          <p:nvPr/>
        </p:nvSpPr>
        <p:spPr>
          <a:xfrm>
            <a:off x="1051084" y="5827038"/>
            <a:ext cx="5893356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Dây nóng (L) → COM → NO → tải; dây nguội (N) đi thẳng.</a:t>
            </a:r>
            <a:endParaRPr b="0" i="0" sz="1750" u="none" cap="none" strike="noStrike"/>
          </a:p>
        </p:txBody>
      </p:sp>
      <p:sp>
        <p:nvSpPr>
          <p:cNvPr id="152" name="Google Shape;152;p18"/>
          <p:cNvSpPr/>
          <p:nvPr/>
        </p:nvSpPr>
        <p:spPr>
          <a:xfrm>
            <a:off x="7428548" y="4769644"/>
            <a:ext cx="6408063" cy="2040493"/>
          </a:xfrm>
          <a:prstGeom prst="roundRect">
            <a:avLst>
              <a:gd fmla="val 7170" name="adj"/>
            </a:avLst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8"/>
          <p:cNvSpPr/>
          <p:nvPr/>
        </p:nvSpPr>
        <p:spPr>
          <a:xfrm>
            <a:off x="7428548" y="4739164"/>
            <a:ext cx="6408063" cy="121920"/>
          </a:xfrm>
          <a:prstGeom prst="roundRect">
            <a:avLst>
              <a:gd fmla="val 27907" name="adj"/>
            </a:avLst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8"/>
          <p:cNvSpPr/>
          <p:nvPr/>
        </p:nvSpPr>
        <p:spPr>
          <a:xfrm>
            <a:off x="10292298" y="4429482"/>
            <a:ext cx="680442" cy="680442"/>
          </a:xfrm>
          <a:prstGeom prst="roundRect">
            <a:avLst>
              <a:gd fmla="val 134383" name="adj"/>
            </a:avLst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/>
          <p:nvPr/>
        </p:nvSpPr>
        <p:spPr>
          <a:xfrm>
            <a:off x="10496371" y="4599623"/>
            <a:ext cx="272177" cy="340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DM Sans Medium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4</a:t>
            </a:r>
            <a:endParaRPr b="0" i="0" sz="2100" u="none" cap="none" strike="noStrike"/>
          </a:p>
        </p:txBody>
      </p:sp>
      <p:sp>
        <p:nvSpPr>
          <p:cNvPr id="156" name="Google Shape;156;p18"/>
          <p:cNvSpPr/>
          <p:nvPr/>
        </p:nvSpPr>
        <p:spPr>
          <a:xfrm>
            <a:off x="7685842" y="533661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 Medium"/>
              <a:buNone/>
            </a:pPr>
            <a:r>
              <a:rPr b="0" i="0" lang="en-US" sz="220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An toàn</a:t>
            </a:r>
            <a:endParaRPr b="0" i="0" sz="2200" u="none" cap="none" strike="noStrike"/>
          </a:p>
        </p:txBody>
      </p:sp>
      <p:sp>
        <p:nvSpPr>
          <p:cNvPr id="157" name="Google Shape;157;p18"/>
          <p:cNvSpPr/>
          <p:nvPr/>
        </p:nvSpPr>
        <p:spPr>
          <a:xfrm>
            <a:off x="7685842" y="5827038"/>
            <a:ext cx="589347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Tất cả mối nối AC phải đặt trong hộp cách điện, ngắt điện khi thi công.</a:t>
            </a:r>
            <a:endParaRPr b="0" i="0" sz="1750" u="none" cap="none" strike="noStrike"/>
          </a:p>
        </p:txBody>
      </p:sp>
      <p:sp>
        <p:nvSpPr>
          <p:cNvPr id="158" name="Google Shape;158;p18"/>
          <p:cNvSpPr/>
          <p:nvPr/>
        </p:nvSpPr>
        <p:spPr>
          <a:xfrm>
            <a:off x="793790" y="7065288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Mapping đề xuất:</a:t>
            </a: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Relay1 → Đèn phòng (GPIO 16), Relay2 → Quạt (GPIO 17).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/>
          <p:nvPr/>
        </p:nvSpPr>
        <p:spPr>
          <a:xfrm>
            <a:off x="793790" y="1276826"/>
            <a:ext cx="5005626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550"/>
              <a:buFont typeface="DM Sans Medium"/>
              <a:buNone/>
            </a:pPr>
            <a:r>
              <a:rPr b="0" i="0" lang="en-US" sz="35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Các Sản phẩm Bàn giao</a:t>
            </a:r>
            <a:endParaRPr b="0" i="0" sz="3550" u="none" cap="none" strike="noStrike"/>
          </a:p>
        </p:txBody>
      </p:sp>
      <p:sp>
        <p:nvSpPr>
          <p:cNvPr id="165" name="Google Shape;165;p19"/>
          <p:cNvSpPr/>
          <p:nvPr/>
        </p:nvSpPr>
        <p:spPr>
          <a:xfrm>
            <a:off x="793790" y="2297430"/>
            <a:ext cx="4196358" cy="2214205"/>
          </a:xfrm>
          <a:prstGeom prst="roundRect">
            <a:avLst>
              <a:gd fmla="val 1537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9"/>
          <p:cNvSpPr/>
          <p:nvPr/>
        </p:nvSpPr>
        <p:spPr>
          <a:xfrm>
            <a:off x="1020604" y="2524244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67" name="Google Shape;16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7770" y="2673072"/>
            <a:ext cx="306110" cy="382667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9"/>
          <p:cNvSpPr/>
          <p:nvPr/>
        </p:nvSpPr>
        <p:spPr>
          <a:xfrm>
            <a:off x="1020604" y="343150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 Medium"/>
              <a:buNone/>
            </a:pPr>
            <a:r>
              <a:rPr b="0" i="0" lang="en-US" sz="220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Sơ đồ mạch lab</a:t>
            </a:r>
            <a:endParaRPr b="0" i="0" sz="2200" u="none" cap="none" strike="noStrike"/>
          </a:p>
        </p:txBody>
      </p:sp>
      <p:sp>
        <p:nvSpPr>
          <p:cNvPr id="169" name="Google Shape;169;p19"/>
          <p:cNvSpPr/>
          <p:nvPr/>
        </p:nvSpPr>
        <p:spPr>
          <a:xfrm>
            <a:off x="1020604" y="3921919"/>
            <a:ext cx="374273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ESP</a:t>
            </a: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8266</a:t>
            </a: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+ relay 2 kênh.</a:t>
            </a:r>
            <a:endParaRPr b="0" i="0" sz="1750" u="none" cap="none" strike="noStrike"/>
          </a:p>
        </p:txBody>
      </p:sp>
      <p:sp>
        <p:nvSpPr>
          <p:cNvPr id="170" name="Google Shape;170;p19"/>
          <p:cNvSpPr/>
          <p:nvPr/>
        </p:nvSpPr>
        <p:spPr>
          <a:xfrm>
            <a:off x="5216962" y="2297430"/>
            <a:ext cx="4196358" cy="2214205"/>
          </a:xfrm>
          <a:prstGeom prst="roundRect">
            <a:avLst>
              <a:gd fmla="val 1537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9"/>
          <p:cNvSpPr/>
          <p:nvPr/>
        </p:nvSpPr>
        <p:spPr>
          <a:xfrm>
            <a:off x="5443776" y="2524244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2" name="Google Shape;17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0942" y="2673072"/>
            <a:ext cx="306110" cy="382667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9"/>
          <p:cNvSpPr/>
          <p:nvPr/>
        </p:nvSpPr>
        <p:spPr>
          <a:xfrm>
            <a:off x="5443776" y="343150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 Medium"/>
              <a:buNone/>
            </a:pPr>
            <a:r>
              <a:rPr b="0" i="0" lang="en-US" sz="220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Firmware ESPHome</a:t>
            </a:r>
            <a:endParaRPr b="0" i="0" sz="2200" u="none" cap="none" strike="noStrike"/>
          </a:p>
        </p:txBody>
      </p:sp>
      <p:sp>
        <p:nvSpPr>
          <p:cNvPr id="174" name="Google Shape;174;p19"/>
          <p:cNvSpPr/>
          <p:nvPr/>
        </p:nvSpPr>
        <p:spPr>
          <a:xfrm>
            <a:off x="5443776" y="3921919"/>
            <a:ext cx="374273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Cho ESP</a:t>
            </a: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8266</a:t>
            </a: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(2 relay).</a:t>
            </a:r>
            <a:endParaRPr b="0" i="0" sz="1750" u="none" cap="none" strike="noStrike"/>
          </a:p>
        </p:txBody>
      </p:sp>
      <p:sp>
        <p:nvSpPr>
          <p:cNvPr id="175" name="Google Shape;175;p19"/>
          <p:cNvSpPr/>
          <p:nvPr/>
        </p:nvSpPr>
        <p:spPr>
          <a:xfrm>
            <a:off x="9640133" y="2297430"/>
            <a:ext cx="4196358" cy="2214205"/>
          </a:xfrm>
          <a:prstGeom prst="roundRect">
            <a:avLst>
              <a:gd fmla="val 1537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9"/>
          <p:cNvSpPr/>
          <p:nvPr/>
        </p:nvSpPr>
        <p:spPr>
          <a:xfrm>
            <a:off x="9866948" y="2524244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7" name="Google Shape;177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54114" y="2673072"/>
            <a:ext cx="306110" cy="382667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9"/>
          <p:cNvSpPr/>
          <p:nvPr/>
        </p:nvSpPr>
        <p:spPr>
          <a:xfrm>
            <a:off x="9866948" y="343150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 Medium"/>
              <a:buNone/>
            </a:pPr>
            <a:r>
              <a:rPr b="0" i="0" lang="en-US" sz="220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Raspberry Pi</a:t>
            </a:r>
            <a:endParaRPr b="0" i="0" sz="2200" u="none" cap="none" strike="noStrike"/>
          </a:p>
        </p:txBody>
      </p:sp>
      <p:sp>
        <p:nvSpPr>
          <p:cNvPr id="179" name="Google Shape;179;p19"/>
          <p:cNvSpPr/>
          <p:nvPr/>
        </p:nvSpPr>
        <p:spPr>
          <a:xfrm>
            <a:off x="9866948" y="3921919"/>
            <a:ext cx="374273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Với MQTT + Home Assistant.</a:t>
            </a:r>
            <a:endParaRPr b="0" i="0" sz="1750" u="none" cap="none" strike="noStrike"/>
          </a:p>
        </p:txBody>
      </p:sp>
      <p:sp>
        <p:nvSpPr>
          <p:cNvPr id="180" name="Google Shape;180;p19"/>
          <p:cNvSpPr/>
          <p:nvPr/>
        </p:nvSpPr>
        <p:spPr>
          <a:xfrm>
            <a:off x="793790" y="4738449"/>
            <a:ext cx="6407944" cy="2214205"/>
          </a:xfrm>
          <a:prstGeom prst="roundRect">
            <a:avLst>
              <a:gd fmla="val 1537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9"/>
          <p:cNvSpPr/>
          <p:nvPr/>
        </p:nvSpPr>
        <p:spPr>
          <a:xfrm>
            <a:off x="1020604" y="4965263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2" name="Google Shape;182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07770" y="5114092"/>
            <a:ext cx="306110" cy="382667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9"/>
          <p:cNvSpPr/>
          <p:nvPr/>
        </p:nvSpPr>
        <p:spPr>
          <a:xfrm>
            <a:off x="1020604" y="587252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 Medium"/>
              <a:buNone/>
            </a:pPr>
            <a:r>
              <a:rPr b="0" i="0" lang="en-US" sz="220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Dashboard</a:t>
            </a:r>
            <a:endParaRPr b="0" i="0" sz="2200" u="none" cap="none" strike="noStrike"/>
          </a:p>
        </p:txBody>
      </p:sp>
      <p:sp>
        <p:nvSpPr>
          <p:cNvPr id="184" name="Google Shape;184;p19"/>
          <p:cNvSpPr/>
          <p:nvPr/>
        </p:nvSpPr>
        <p:spPr>
          <a:xfrm>
            <a:off x="1020604" y="6362938"/>
            <a:ext cx="595431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Điều khiển + automation theo lịch.</a:t>
            </a:r>
            <a:endParaRPr b="0" i="0" sz="1750" u="none" cap="none" strike="noStrike"/>
          </a:p>
        </p:txBody>
      </p:sp>
      <p:sp>
        <p:nvSpPr>
          <p:cNvPr id="185" name="Google Shape;185;p19"/>
          <p:cNvSpPr/>
          <p:nvPr/>
        </p:nvSpPr>
        <p:spPr>
          <a:xfrm>
            <a:off x="7428548" y="4738449"/>
            <a:ext cx="6407944" cy="2214205"/>
          </a:xfrm>
          <a:prstGeom prst="roundRect">
            <a:avLst>
              <a:gd fmla="val 1537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9"/>
          <p:cNvSpPr/>
          <p:nvPr/>
        </p:nvSpPr>
        <p:spPr>
          <a:xfrm>
            <a:off x="7655362" y="4965263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7" name="Google Shape;187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42528" y="5114092"/>
            <a:ext cx="306110" cy="382667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9"/>
          <p:cNvSpPr/>
          <p:nvPr/>
        </p:nvSpPr>
        <p:spPr>
          <a:xfrm>
            <a:off x="7655362" y="587252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 Medium"/>
              <a:buNone/>
            </a:pPr>
            <a:r>
              <a:rPr b="0" i="0" lang="en-US" sz="220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Tài liệu hướng dẫn</a:t>
            </a:r>
            <a:endParaRPr b="0" i="0" sz="2200" u="none" cap="none" strike="noStrike"/>
          </a:p>
        </p:txBody>
      </p:sp>
      <p:sp>
        <p:nvSpPr>
          <p:cNvPr id="189" name="Google Shape;189;p19"/>
          <p:cNvSpPr/>
          <p:nvPr/>
        </p:nvSpPr>
        <p:spPr>
          <a:xfrm>
            <a:off x="7655362" y="6362938"/>
            <a:ext cx="595431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Cài đặt &amp; vận hành.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/>
          <p:nvPr/>
        </p:nvSpPr>
        <p:spPr>
          <a:xfrm>
            <a:off x="793790" y="2444234"/>
            <a:ext cx="6303407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550"/>
              <a:buFont typeface="DM Sans Medium"/>
              <a:buNone/>
            </a:pPr>
            <a:r>
              <a:rPr b="0" i="0" lang="en-US" sz="35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Rủi ro &amp; Biện pháp Khắc phục</a:t>
            </a:r>
            <a:endParaRPr b="0" i="0" sz="3550" u="none" cap="none" strike="noStrike"/>
          </a:p>
        </p:txBody>
      </p:sp>
      <p:sp>
        <p:nvSpPr>
          <p:cNvPr id="196" name="Google Shape;196;p20"/>
          <p:cNvSpPr/>
          <p:nvPr/>
        </p:nvSpPr>
        <p:spPr>
          <a:xfrm>
            <a:off x="793790" y="3464838"/>
            <a:ext cx="4196358" cy="2320409"/>
          </a:xfrm>
          <a:prstGeom prst="roundRect">
            <a:avLst>
              <a:gd fmla="val 1466" name="adj"/>
            </a:avLst>
          </a:prstGeom>
          <a:solidFill>
            <a:srgbClr val="F9F8F5"/>
          </a:solidFill>
          <a:ln cap="flat" cmpd="sng" w="30475">
            <a:solidFill>
              <a:srgbClr val="D3D1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97" name="Google Shape;19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181" y="3359229"/>
            <a:ext cx="272177" cy="2721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8" name="Google Shape;19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3579" y="5618678"/>
            <a:ext cx="272177" cy="272177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0"/>
          <p:cNvSpPr/>
          <p:nvPr/>
        </p:nvSpPr>
        <p:spPr>
          <a:xfrm>
            <a:off x="1164431" y="383547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 Medium"/>
              <a:buNone/>
            </a:pPr>
            <a:r>
              <a:rPr b="0" i="0" lang="en-US" sz="220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Giới hạn 2 kênh</a:t>
            </a:r>
            <a:endParaRPr b="0" i="0" sz="2200" u="none" cap="none" strike="noStrike"/>
          </a:p>
        </p:txBody>
      </p:sp>
      <p:sp>
        <p:nvSpPr>
          <p:cNvPr id="200" name="Google Shape;200;p20"/>
          <p:cNvSpPr/>
          <p:nvPr/>
        </p:nvSpPr>
        <p:spPr>
          <a:xfrm>
            <a:off x="1164431" y="4325898"/>
            <a:ext cx="345507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Chỉ điều khiển 2 thiết bị. </a:t>
            </a:r>
            <a:r>
              <a:rPr b="1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Biện pháp:</a:t>
            </a: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mở rộng cần thêm relay hoặc ESP khác.</a:t>
            </a:r>
            <a:endParaRPr b="0" i="0" sz="1750" u="none" cap="none" strike="noStrike"/>
          </a:p>
        </p:txBody>
      </p:sp>
      <p:sp>
        <p:nvSpPr>
          <p:cNvPr id="201" name="Google Shape;201;p20"/>
          <p:cNvSpPr/>
          <p:nvPr/>
        </p:nvSpPr>
        <p:spPr>
          <a:xfrm>
            <a:off x="5216962" y="3464838"/>
            <a:ext cx="4196358" cy="2320409"/>
          </a:xfrm>
          <a:prstGeom prst="roundRect">
            <a:avLst>
              <a:gd fmla="val 1466" name="adj"/>
            </a:avLst>
          </a:prstGeom>
          <a:solidFill>
            <a:srgbClr val="F9F8F5"/>
          </a:solidFill>
          <a:ln cap="flat" cmpd="sng" w="30475">
            <a:solidFill>
              <a:srgbClr val="D3D1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02" name="Google Shape;20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1353" y="3359229"/>
            <a:ext cx="272177" cy="2721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3" name="Google Shape;20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46751" y="5618678"/>
            <a:ext cx="272177" cy="272177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0"/>
          <p:cNvSpPr/>
          <p:nvPr/>
        </p:nvSpPr>
        <p:spPr>
          <a:xfrm>
            <a:off x="5587603" y="383547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 Medium"/>
              <a:buNone/>
            </a:pPr>
            <a:r>
              <a:rPr b="0" i="0" lang="en-US" sz="220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Mất Wi-Fi/Điện</a:t>
            </a:r>
            <a:endParaRPr b="0" i="0" sz="2200" u="none" cap="none" strike="noStrike"/>
          </a:p>
        </p:txBody>
      </p:sp>
      <p:sp>
        <p:nvSpPr>
          <p:cNvPr id="205" name="Google Shape;205;p20"/>
          <p:cNvSpPr/>
          <p:nvPr/>
        </p:nvSpPr>
        <p:spPr>
          <a:xfrm>
            <a:off x="5587603" y="4325898"/>
            <a:ext cx="345507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Biện pháp:</a:t>
            </a: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dùng restore_mode để đảm bảo trạng thái an toàn.</a:t>
            </a:r>
            <a:endParaRPr b="0" i="0" sz="1750" u="none" cap="none" strike="noStrike"/>
          </a:p>
        </p:txBody>
      </p:sp>
      <p:sp>
        <p:nvSpPr>
          <p:cNvPr id="206" name="Google Shape;206;p20"/>
          <p:cNvSpPr/>
          <p:nvPr/>
        </p:nvSpPr>
        <p:spPr>
          <a:xfrm>
            <a:off x="9640133" y="3464838"/>
            <a:ext cx="4196358" cy="2320409"/>
          </a:xfrm>
          <a:prstGeom prst="roundRect">
            <a:avLst>
              <a:gd fmla="val 1466" name="adj"/>
            </a:avLst>
          </a:prstGeom>
          <a:solidFill>
            <a:srgbClr val="F9F8F5"/>
          </a:solidFill>
          <a:ln cap="flat" cmpd="sng" w="30475">
            <a:solidFill>
              <a:srgbClr val="D3D1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07" name="Google Shape;20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34525" y="3359229"/>
            <a:ext cx="272177" cy="2721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8" name="Google Shape;20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69923" y="5618678"/>
            <a:ext cx="272177" cy="272177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0"/>
          <p:cNvSpPr/>
          <p:nvPr/>
        </p:nvSpPr>
        <p:spPr>
          <a:xfrm>
            <a:off x="10010775" y="383547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 Medium"/>
              <a:buNone/>
            </a:pPr>
            <a:r>
              <a:rPr b="0" i="0" lang="en-US" sz="220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An toàn điện</a:t>
            </a:r>
            <a:endParaRPr b="0" i="0" sz="2200" u="none" cap="none" strike="noStrike"/>
          </a:p>
        </p:txBody>
      </p:sp>
      <p:sp>
        <p:nvSpPr>
          <p:cNvPr id="210" name="Google Shape;210;p20"/>
          <p:cNvSpPr/>
          <p:nvPr/>
        </p:nvSpPr>
        <p:spPr>
          <a:xfrm>
            <a:off x="10010775" y="4325898"/>
            <a:ext cx="345507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Biện pháp:</a:t>
            </a: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đấu nối AC phải có cách điện, cầu chì/MCB phù hợp tải.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6" name="Google Shape;21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1"/>
          <p:cNvSpPr/>
          <p:nvPr/>
        </p:nvSpPr>
        <p:spPr>
          <a:xfrm>
            <a:off x="6280190" y="1435537"/>
            <a:ext cx="5564862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550"/>
              <a:buFont typeface="DM Sans Medium"/>
              <a:buNone/>
            </a:pPr>
            <a:r>
              <a:rPr b="0" i="0" lang="en-US" sz="35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Lộ trình Mở rộng Tương lai</a:t>
            </a:r>
            <a:endParaRPr b="0" i="0" sz="3550" u="none" cap="none" strike="noStrike"/>
          </a:p>
        </p:txBody>
      </p:sp>
      <p:pic>
        <p:nvPicPr>
          <p:cNvPr descr="preencoded.png" id="218" name="Google Shape;21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0190" y="2257663"/>
            <a:ext cx="680442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1"/>
          <p:cNvSpPr/>
          <p:nvPr/>
        </p:nvSpPr>
        <p:spPr>
          <a:xfrm>
            <a:off x="7187446" y="248447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 Medium"/>
              <a:buNone/>
            </a:pPr>
            <a:r>
              <a:rPr b="0" i="0" lang="en-US" sz="220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Thêm cảm biến</a:t>
            </a:r>
            <a:endParaRPr b="0" i="0" sz="2200" u="none" cap="none" strike="noStrike"/>
          </a:p>
        </p:txBody>
      </p:sp>
      <p:sp>
        <p:nvSpPr>
          <p:cNvPr id="220" name="Google Shape;220;p21"/>
          <p:cNvSpPr/>
          <p:nvPr/>
        </p:nvSpPr>
        <p:spPr>
          <a:xfrm>
            <a:off x="7187446" y="2974896"/>
            <a:ext cx="6649164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PIR, ánh sáng để tự động hóa thông minh hơn.</a:t>
            </a:r>
            <a:endParaRPr b="0" i="0" sz="1750" u="none" cap="none" strike="noStrike"/>
          </a:p>
        </p:txBody>
      </p:sp>
      <p:pic>
        <p:nvPicPr>
          <p:cNvPr descr="preencoded.png" id="221" name="Google Shape;22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20351" y="3845362"/>
            <a:ext cx="680442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1"/>
          <p:cNvSpPr/>
          <p:nvPr/>
        </p:nvSpPr>
        <p:spPr>
          <a:xfrm>
            <a:off x="7527608" y="407217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 Medium"/>
              <a:buNone/>
            </a:pPr>
            <a:r>
              <a:rPr b="0" i="0" lang="en-US" sz="220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Dự đoán chủ nhà về</a:t>
            </a:r>
            <a:endParaRPr b="0" i="0" sz="2200" u="none" cap="none" strike="noStrike"/>
          </a:p>
        </p:txBody>
      </p:sp>
      <p:sp>
        <p:nvSpPr>
          <p:cNvPr id="223" name="Google Shape;223;p21"/>
          <p:cNvSpPr/>
          <p:nvPr/>
        </p:nvSpPr>
        <p:spPr>
          <a:xfrm>
            <a:off x="7527608" y="4562594"/>
            <a:ext cx="630900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Wi-Fi/Bluetooth presence, geofencing.</a:t>
            </a:r>
            <a:endParaRPr b="0" i="0" sz="1750" u="none" cap="none" strike="noStrike"/>
          </a:p>
        </p:txBody>
      </p:sp>
      <p:pic>
        <p:nvPicPr>
          <p:cNvPr descr="preencoded.png" id="224" name="Google Shape;22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60632" y="5433060"/>
            <a:ext cx="680442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1"/>
          <p:cNvSpPr/>
          <p:nvPr/>
        </p:nvSpPr>
        <p:spPr>
          <a:xfrm>
            <a:off x="7867888" y="565987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 Medium"/>
              <a:buNone/>
            </a:pPr>
            <a:r>
              <a:rPr b="0" i="0" lang="en-US" sz="220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Tích hợp giọng nói</a:t>
            </a:r>
            <a:endParaRPr b="0" i="0" sz="2200" u="none" cap="none" strike="noStrike"/>
          </a:p>
        </p:txBody>
      </p:sp>
      <p:sp>
        <p:nvSpPr>
          <p:cNvPr id="226" name="Google Shape;226;p21"/>
          <p:cNvSpPr/>
          <p:nvPr/>
        </p:nvSpPr>
        <p:spPr>
          <a:xfrm>
            <a:off x="7867888" y="6150293"/>
            <a:ext cx="596872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Google/Alexa và scenes (kịch bản).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